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6669088" cy="9926638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770" y="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5557" tIns="47778" rIns="95557" bIns="4777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5557" tIns="47778" rIns="95557" bIns="47778" rtlCol="0"/>
          <a:lstStyle>
            <a:lvl1pPr algn="r">
              <a:defRPr sz="1200"/>
            </a:lvl1pPr>
          </a:lstStyle>
          <a:p>
            <a:fld id="{79CB94F7-FD9D-46FA-AFE5-8C36F47B7543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7" tIns="47778" rIns="95557" bIns="4777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7"/>
            <a:ext cx="5335270" cy="4466987"/>
          </a:xfrm>
          <a:prstGeom prst="rect">
            <a:avLst/>
          </a:prstGeom>
        </p:spPr>
        <p:txBody>
          <a:bodyPr vert="horz" lIns="95557" tIns="47778" rIns="95557" bIns="477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5557" tIns="47778" rIns="95557" bIns="4777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5557" tIns="47778" rIns="95557" bIns="47778" rtlCol="0" anchor="b"/>
          <a:lstStyle>
            <a:lvl1pPr algn="r">
              <a:defRPr sz="1200"/>
            </a:lvl1pPr>
          </a:lstStyle>
          <a:p>
            <a:fld id="{E575EDA2-33CA-40EE-B1E4-FE03C8F66E5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266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5EDA2-33CA-40EE-B1E4-FE03C8F66E5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477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20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23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6" y="684531"/>
            <a:ext cx="4700588" cy="145618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20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570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6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0461" y="3982721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93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00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3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25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89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88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8C923-FC47-47D0-AB60-C633BFFE6184}" type="datetimeFigureOut">
              <a:rPr lang="en-GB" smtClean="0"/>
              <a:t>09/03/2017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DCB6-1C27-452B-A105-5F47F39FCD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4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linical.audit@secamb.nhs.uk" TargetMode="External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699" y="847504"/>
            <a:ext cx="91981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5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Fractured neck of femur clinical audit</a:t>
            </a:r>
          </a:p>
        </p:txBody>
      </p:sp>
      <p:pic>
        <p:nvPicPr>
          <p:cNvPr id="1028" name="Picture 4" descr="South East Coast Ambulance NHS Tru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650" y="322190"/>
            <a:ext cx="6470247" cy="50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64" y="59903"/>
            <a:ext cx="855185" cy="1140247"/>
          </a:xfrm>
          <a:prstGeom prst="rect">
            <a:avLst/>
          </a:prstGeom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64" y="8469178"/>
            <a:ext cx="3922234" cy="2437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665" y="5680031"/>
            <a:ext cx="4379383" cy="24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6065" y="2635448"/>
            <a:ext cx="5292236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Background</a:t>
            </a:r>
          </a:p>
          <a:p>
            <a:r>
              <a:rPr lang="en-GB" sz="1400" dirty="0" smtClean="0"/>
              <a:t>Fractured neck of femur (#</a:t>
            </a:r>
            <a:r>
              <a:rPr lang="en-GB" sz="1400" dirty="0" err="1" smtClean="0"/>
              <a:t>NoF</a:t>
            </a:r>
            <a:r>
              <a:rPr lang="en-GB" sz="1400" dirty="0" smtClean="0"/>
              <a:t>) is a relatively common presentation to the ambulance service (JRCALC, 2013) and </a:t>
            </a:r>
            <a:r>
              <a:rPr lang="en-GB" sz="1400" dirty="0" err="1" smtClean="0"/>
              <a:t>SECAmb</a:t>
            </a:r>
            <a:r>
              <a:rPr lang="en-GB" sz="1400" dirty="0" smtClean="0"/>
              <a:t> in particular, with over 300 incidents occurring over a three month period in 2013.</a:t>
            </a:r>
          </a:p>
          <a:p>
            <a:r>
              <a:rPr lang="en-GB" sz="1400" dirty="0" smtClean="0"/>
              <a:t>An </a:t>
            </a:r>
            <a:r>
              <a:rPr lang="en-GB" sz="1400" dirty="0"/>
              <a:t>audit was undertaken in 2011 to establish Trust compliance with national guidelines for falls assessment and prevention of </a:t>
            </a:r>
            <a:r>
              <a:rPr lang="en-GB" sz="1400" dirty="0" smtClean="0"/>
              <a:t>#</a:t>
            </a:r>
            <a:r>
              <a:rPr lang="en-GB" sz="1400" dirty="0" err="1" smtClean="0"/>
              <a:t>NoF</a:t>
            </a:r>
            <a:r>
              <a:rPr lang="en-GB" sz="1400" dirty="0" smtClean="0"/>
              <a:t>.  </a:t>
            </a:r>
            <a:r>
              <a:rPr lang="en-GB" sz="1400" dirty="0"/>
              <a:t>Findings from </a:t>
            </a:r>
            <a:r>
              <a:rPr lang="en-GB" sz="1400" dirty="0" smtClean="0"/>
              <a:t>this </a:t>
            </a:r>
            <a:r>
              <a:rPr lang="en-GB" sz="1400" dirty="0"/>
              <a:t>audit advocated a re-audit in 2013 following implementation of the principal recommendations. </a:t>
            </a:r>
            <a:r>
              <a:rPr lang="en-GB" sz="1400" dirty="0" smtClean="0"/>
              <a:t>However, the 2013 audit focus was shifted to specifically look at the clinical care delivered to patients identified with a suspected #</a:t>
            </a:r>
            <a:r>
              <a:rPr lang="en-GB" sz="1400" dirty="0" err="1" smtClean="0"/>
              <a:t>NoF</a:t>
            </a:r>
            <a:r>
              <a:rPr lang="en-GB" sz="1400" dirty="0" smtClean="0"/>
              <a:t>.</a:t>
            </a:r>
          </a:p>
          <a:p>
            <a:r>
              <a:rPr lang="en-GB" sz="1400" dirty="0" smtClean="0"/>
              <a:t>This poster highlights some of the key findings and learning points from the audit.</a:t>
            </a:r>
            <a:endParaRPr lang="en-GB" sz="1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699058" y="2635448"/>
            <a:ext cx="3673839" cy="2844941"/>
            <a:chOff x="-4359341" y="2727702"/>
            <a:chExt cx="3673839" cy="284494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359340" y="2727702"/>
              <a:ext cx="3673837" cy="2106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-4359341" y="4833979"/>
              <a:ext cx="367383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A total of 241 incidents were included in the audit between April – July 2013.  This graph represents a breakdown of incidents per ODA.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76715" y="5571460"/>
            <a:ext cx="1163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2"/>
                </a:solidFill>
              </a:rPr>
              <a:t>Analgesia</a:t>
            </a:r>
            <a:endParaRPr lang="en-GB" sz="1400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064" y="5550243"/>
            <a:ext cx="9353755" cy="273312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95762" y="6000210"/>
            <a:ext cx="48549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Pain is a very common presentation in cases of #</a:t>
            </a:r>
            <a:r>
              <a:rPr lang="en-GB" sz="1200" dirty="0" err="1" smtClean="0"/>
              <a:t>NoF</a:t>
            </a:r>
            <a:r>
              <a:rPr lang="en-GB" sz="1200" dirty="0" smtClean="0"/>
              <a:t>, with over 68% of patients experiencing some degree of pain.  Analgesia was administered in 62% of these cases, and ranged from simple ibuprofen to morphine sulphate.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Where morphine was administered, pain scores were seen to reduce on average by 3 points, based on a subjective numerical assessment of pain.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Remember; assess pain using the Trust pain management ladder and document pre and post intervention pain scores on the PCR.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36634" y="11628906"/>
            <a:ext cx="5254133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</a:rPr>
              <a:t>The full clinical audit report can be found on the medical zone of the Trust website.</a:t>
            </a:r>
          </a:p>
          <a:p>
            <a:pPr algn="ctr"/>
            <a:r>
              <a:rPr lang="en-GB" sz="1400" dirty="0" smtClean="0">
                <a:solidFill>
                  <a:srgbClr val="0070C0"/>
                </a:solidFill>
              </a:rPr>
              <a:t>If you have any questions or queries, please contact </a:t>
            </a:r>
            <a:r>
              <a:rPr lang="en-GB" sz="1400" dirty="0" smtClean="0">
                <a:solidFill>
                  <a:srgbClr val="0070C0"/>
                </a:solidFill>
                <a:hlinkClick r:id="rId8"/>
              </a:rPr>
              <a:t>clinical.audit@secamb.nhs.uk</a:t>
            </a:r>
            <a:endParaRPr lang="en-GB" sz="1400" dirty="0" smtClean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17583" y="8607086"/>
            <a:ext cx="5292236" cy="289310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8000"/>
                </a:solidFill>
              </a:rPr>
              <a:t>Key points in managing a suspected #</a:t>
            </a:r>
            <a:r>
              <a:rPr lang="en-GB" sz="1400" b="1" dirty="0" err="1" smtClean="0">
                <a:solidFill>
                  <a:srgbClr val="008000"/>
                </a:solidFill>
              </a:rPr>
              <a:t>NoF</a:t>
            </a:r>
            <a:r>
              <a:rPr lang="en-GB" sz="1400" b="1" dirty="0" smtClean="0">
                <a:solidFill>
                  <a:srgbClr val="008000"/>
                </a:solidFill>
              </a:rPr>
              <a:t> (JRCALC, 2013)</a:t>
            </a:r>
          </a:p>
          <a:p>
            <a:endParaRPr lang="en-GB" sz="14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 smtClean="0"/>
              <a:t>Assess the affected limb for shortening and rotation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 smtClean="0"/>
              <a:t>Assess pain and administer appropriate analgesia (remember pre and post intervention pain scores)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 smtClean="0"/>
              <a:t>Assess patients for dehydration and hypothermia where patients may have been exposed or on the floor for prolonged periods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 smtClean="0"/>
              <a:t>Immobilise and splint limbs using fracture straps/padding/triangular bandages</a:t>
            </a:r>
            <a:endParaRPr lang="en-GB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dirty="0" smtClean="0"/>
              <a:t>Always move and transport suspected #</a:t>
            </a:r>
            <a:r>
              <a:rPr lang="en-GB" sz="1400" dirty="0" err="1" smtClean="0"/>
              <a:t>NoF</a:t>
            </a:r>
            <a:r>
              <a:rPr lang="en-GB" sz="1400" dirty="0" smtClean="0"/>
              <a:t> patients on a scoop/vac mat and ambulance trolley.  Always try to avoid using the carry chair (where possible.  E.g. unable to fit scoop in / patient does not want to lay flat due to pain).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6064" y="10907080"/>
            <a:ext cx="39222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In total, 62% of patients were transported to the ambulance using the scoop stretcher.  The pie chart above shows the other methods used to transport a patient to the ambulance.</a:t>
            </a:r>
          </a:p>
          <a:p>
            <a:pPr algn="ctr"/>
            <a:r>
              <a:rPr lang="en-GB" sz="1400" dirty="0" smtClean="0"/>
              <a:t>The use of the carry chair, longboard and walking patients are not advised where a #</a:t>
            </a:r>
            <a:r>
              <a:rPr lang="en-GB" sz="1400" dirty="0" err="1" smtClean="0"/>
              <a:t>NoF</a:t>
            </a:r>
            <a:r>
              <a:rPr lang="en-GB" sz="1400" dirty="0" smtClean="0"/>
              <a:t> is suspected (JRCALC, 2013).  The scoop/vac mat is the best method of transporting patients to the ambulance.  </a:t>
            </a:r>
          </a:p>
        </p:txBody>
      </p:sp>
      <p:sp>
        <p:nvSpPr>
          <p:cNvPr id="2" name="Rectangle 1"/>
          <p:cNvSpPr/>
          <p:nvPr/>
        </p:nvSpPr>
        <p:spPr>
          <a:xfrm>
            <a:off x="4800600" y="12586156"/>
            <a:ext cx="48006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sz="800" smtClean="0">
                <a:solidFill>
                  <a:srgbClr val="0070C0"/>
                </a:solidFill>
              </a:rPr>
              <a:t>Audit circulated Q1 2014/2015 by </a:t>
            </a:r>
            <a:r>
              <a:rPr lang="en-GB" sz="800" dirty="0">
                <a:solidFill>
                  <a:srgbClr val="0070C0"/>
                </a:solidFill>
              </a:rPr>
              <a:t>Clinical Audit Lead/Critical Care Paramedic</a:t>
            </a:r>
          </a:p>
        </p:txBody>
      </p:sp>
    </p:spTree>
    <p:extLst>
      <p:ext uri="{BB962C8B-B14F-4D97-AF65-F5344CB8AC3E}">
        <p14:creationId xmlns:p14="http://schemas.microsoft.com/office/powerpoint/2010/main" val="32681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464</Words>
  <Application>Microsoft Office PowerPoint</Application>
  <PresentationFormat>A3 Paper (297x420 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SECAMB NHS 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Cloves</dc:creator>
  <cp:lastModifiedBy>Julie Rayner</cp:lastModifiedBy>
  <cp:revision>42</cp:revision>
  <cp:lastPrinted>2014-07-03T13:46:20Z</cp:lastPrinted>
  <dcterms:created xsi:type="dcterms:W3CDTF">2014-02-04T18:33:48Z</dcterms:created>
  <dcterms:modified xsi:type="dcterms:W3CDTF">2017-03-09T09:01:17Z</dcterms:modified>
</cp:coreProperties>
</file>